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2" r:id="rId2"/>
    <p:sldId id="273" r:id="rId3"/>
    <p:sldId id="277" r:id="rId4"/>
    <p:sldId id="275" r:id="rId5"/>
    <p:sldId id="280" r:id="rId6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70629" autoAdjust="0"/>
    <p:restoredTop sz="92945" autoAdjust="0"/>
  </p:normalViewPr>
  <p:slideViewPr>
    <p:cSldViewPr>
      <p:cViewPr varScale="1">
        <p:scale>
          <a:sx n="68" d="100"/>
          <a:sy n="68" d="100"/>
        </p:scale>
        <p:origin x="-12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132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28575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9D9141B0-8CBB-4A94-9E95-4928D42AF2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3B46B4DD-A960-405B-9483-7D6BD368A4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7B74E-4CDB-4C1C-A7BE-FA9E55D46BA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675EC-C0D9-4DBB-AA39-AD9E49AAD9A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13734-3BB0-4840-8656-09643D9DB5B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517D6-8975-4DD1-8200-41AED8B4855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C04B4-6123-4FC6-89D2-632107A2273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CA91F-AD2A-400D-ABBD-C85AD4BC308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EF721-5331-4143-8CC7-0D82CF4E801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361CA-7622-4897-8107-DFB2B8D632B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A2068-E4F1-41CE-87E0-53C34025EE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B95C6-9E0E-4662-A509-E199AE192AD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IQ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14E48-39B2-4CDB-9CC6-AE68B85DB05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722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67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fld id="{4F93901E-D465-43CA-8494-B3908A2A40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ar.wikipedia.org/wiki/&#216;&#181;&#217;&#136;&#216;&#177;&#216;&#169;:Computer-aj_aj_ashton_01.sv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file:///E:\Documents%20and%20Settings\razan\Desktop\&#1605;&#1575;&#1583;&#1577;%20&#1575;&#1604;&#1578;&#1602;&#1606;&#1610;&#1575;&#1578;\h25122007\&#1607;&#1610;&#1603;&#1604;&#1577;%20&#1601;&#1608;&#1606;%20&#1606;&#1610;&#1608;&#1605;&#1575;&#1606;%20-%20&#1608;&#1610;&#1603;&#1610;&#1576;&#1610;&#1583;&#1610;&#1575;&#1548;%20&#1575;&#1604;&#1605;&#1608;&#1587;&#1608;&#1593;&#1577;%20&#1575;&#1604;&#1581;&#1585;&#1577;_files\180px-Computer-aj_aj_ashton_01.svg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15865" y="469893"/>
            <a:ext cx="8389938" cy="2484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Computer Basics</a:t>
            </a:r>
          </a:p>
        </p:txBody>
      </p:sp>
      <p:pic>
        <p:nvPicPr>
          <p:cNvPr id="3" name="Picture 43" descr="حاسوب">
            <a:hlinkClick r:id="rId2" tooltip="حاسوب"/>
          </p:cNvPr>
          <p:cNvPicPr>
            <a:picLocks noChangeAspect="1" noChangeArrowheads="1"/>
          </p:cNvPicPr>
          <p:nvPr/>
        </p:nvPicPr>
        <p:blipFill>
          <a:blip r:embed="rId3" r:link="rId4" cstate="print">
            <a:lum bright="-30000"/>
          </a:blip>
          <a:srcRect/>
          <a:stretch>
            <a:fillRect/>
          </a:stretch>
        </p:blipFill>
        <p:spPr bwMode="auto">
          <a:xfrm>
            <a:off x="2154268" y="3063912"/>
            <a:ext cx="4645025" cy="303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901" y="471447"/>
            <a:ext cx="876312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Theoretical Course outlines</a:t>
            </a:r>
            <a:endParaRPr 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74647" y="1749402"/>
          <a:ext cx="7850296" cy="4879248"/>
        </p:xfrm>
        <a:graphic>
          <a:graphicData uri="http://schemas.openxmlformats.org/drawingml/2006/table">
            <a:tbl>
              <a:tblPr/>
              <a:tblGrid>
                <a:gridCol w="7850296"/>
              </a:tblGrid>
              <a:tr h="691036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latin typeface="Times New Roman"/>
                          <a:ea typeface="Times New Roman"/>
                        </a:rPr>
                        <a:t>1. Introduction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1036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latin typeface="Times New Roman"/>
                          <a:ea typeface="Times New Roman"/>
                        </a:rPr>
                        <a:t>2. Input devices technique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1036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latin typeface="Times New Roman"/>
                          <a:ea typeface="Times New Roman"/>
                        </a:rPr>
                        <a:t>3. </a:t>
                      </a:r>
                      <a:r>
                        <a:rPr lang="en-US" sz="4400" b="1" dirty="0" smtClean="0">
                          <a:latin typeface="Times New Roman"/>
                          <a:ea typeface="Times New Roman"/>
                        </a:rPr>
                        <a:t>Processing</a:t>
                      </a:r>
                      <a:r>
                        <a:rPr lang="en-US" sz="4400" b="1" baseline="0" dirty="0" smtClean="0">
                          <a:latin typeface="Times New Roman"/>
                          <a:ea typeface="Times New Roman"/>
                        </a:rPr>
                        <a:t> Technique</a:t>
                      </a:r>
                      <a:endParaRPr lang="en-US" sz="4400" b="1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1036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 smtClean="0">
                          <a:latin typeface="Times New Roman"/>
                          <a:ea typeface="Times New Roman"/>
                        </a:rPr>
                        <a:t>4. Output devices</a:t>
                      </a:r>
                      <a:r>
                        <a:rPr lang="en-US" sz="4400" b="1" baseline="0" dirty="0" smtClean="0">
                          <a:latin typeface="Times New Roman"/>
                          <a:ea typeface="Times New Roman"/>
                        </a:rPr>
                        <a:t> technique.</a:t>
                      </a:r>
                      <a:endParaRPr lang="en-US" sz="4400" b="1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4534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 smtClean="0">
                          <a:latin typeface="Times New Roman"/>
                          <a:ea typeface="Times New Roman"/>
                        </a:rPr>
                        <a:t>5. Secondary</a:t>
                      </a:r>
                      <a:r>
                        <a:rPr lang="en-US" sz="4400" b="1" baseline="0" dirty="0" smtClean="0">
                          <a:latin typeface="Times New Roman"/>
                          <a:ea typeface="Times New Roman"/>
                        </a:rPr>
                        <a:t> Storage Devices Techniques.</a:t>
                      </a:r>
                      <a:endParaRPr lang="en-US" sz="4400" b="1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1036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800" b="1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46031" y="1785915"/>
            <a:ext cx="7193061" cy="693747"/>
          </a:xfrm>
          <a:prstGeom prst="rect">
            <a:avLst/>
          </a:prstGeom>
          <a:solidFill>
            <a:schemeClr val="accent2">
              <a:lumMod val="40000"/>
              <a:lumOff val="60000"/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6031" y="2479662"/>
            <a:ext cx="7193061" cy="693747"/>
          </a:xfrm>
          <a:prstGeom prst="rect">
            <a:avLst/>
          </a:prstGeom>
          <a:solidFill>
            <a:schemeClr val="accent2">
              <a:lumMod val="40000"/>
              <a:lumOff val="60000"/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9518" y="3209922"/>
            <a:ext cx="7193061" cy="693747"/>
          </a:xfrm>
          <a:prstGeom prst="rect">
            <a:avLst/>
          </a:prstGeom>
          <a:solidFill>
            <a:schemeClr val="accent2">
              <a:lumMod val="40000"/>
              <a:lumOff val="60000"/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4400" dirty="0" smtClean="0">
                <a:solidFill>
                  <a:schemeClr val="tx1"/>
                </a:solidFill>
              </a:rPr>
              <a:t>                  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6031" y="3903669"/>
            <a:ext cx="7193061" cy="693747"/>
          </a:xfrm>
          <a:prstGeom prst="rect">
            <a:avLst/>
          </a:prstGeom>
          <a:solidFill>
            <a:schemeClr val="accent2">
              <a:lumMod val="40000"/>
              <a:lumOff val="60000"/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65109" y="4597416"/>
            <a:ext cx="7156548" cy="1314468"/>
          </a:xfrm>
          <a:prstGeom prst="rect">
            <a:avLst/>
          </a:prstGeom>
          <a:solidFill>
            <a:schemeClr val="accent2">
              <a:lumMod val="40000"/>
              <a:lumOff val="60000"/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901" y="325395"/>
            <a:ext cx="876312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0"/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Lab. Course outlines</a:t>
            </a:r>
            <a:endParaRPr 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74647" y="1128681"/>
          <a:ext cx="7850296" cy="5545444"/>
        </p:xfrm>
        <a:graphic>
          <a:graphicData uri="http://schemas.openxmlformats.org/drawingml/2006/table">
            <a:tbl>
              <a:tblPr/>
              <a:tblGrid>
                <a:gridCol w="7850296"/>
              </a:tblGrid>
              <a:tr h="691036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 smtClean="0">
                          <a:latin typeface="Times New Roman"/>
                          <a:ea typeface="Times New Roman"/>
                        </a:rPr>
                        <a:t>1.Hardware</a:t>
                      </a:r>
                      <a:r>
                        <a:rPr lang="en-US" sz="4400" b="1" baseline="0" dirty="0" smtClean="0">
                          <a:latin typeface="Times New Roman"/>
                          <a:ea typeface="Times New Roman"/>
                        </a:rPr>
                        <a:t> you should know</a:t>
                      </a:r>
                      <a:endParaRPr lang="en-US" sz="4400" b="1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1036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latin typeface="Times New Roman"/>
                          <a:ea typeface="Times New Roman"/>
                        </a:rPr>
                        <a:t>2. </a:t>
                      </a:r>
                      <a:r>
                        <a:rPr lang="en-US" sz="4400" b="1" dirty="0" smtClean="0">
                          <a:latin typeface="Times New Roman"/>
                          <a:ea typeface="Times New Roman"/>
                        </a:rPr>
                        <a:t>Windows</a:t>
                      </a:r>
                      <a:r>
                        <a:rPr lang="en-US" sz="4400" b="1" baseline="0" dirty="0" smtClean="0">
                          <a:latin typeface="Times New Roman"/>
                          <a:ea typeface="Times New Roman"/>
                        </a:rPr>
                        <a:t> 7</a:t>
                      </a:r>
                      <a:endParaRPr lang="en-US" sz="4400" b="1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1036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latin typeface="Times New Roman"/>
                          <a:ea typeface="Times New Roman"/>
                        </a:rPr>
                        <a:t>3. </a:t>
                      </a:r>
                      <a:r>
                        <a:rPr lang="en-US" sz="4400" b="1" dirty="0" smtClean="0">
                          <a:latin typeface="Times New Roman"/>
                          <a:ea typeface="Times New Roman"/>
                        </a:rPr>
                        <a:t>MS Word 2007.</a:t>
                      </a:r>
                      <a:endParaRPr lang="en-US" sz="4400" b="1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1036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 smtClean="0">
                          <a:latin typeface="Times New Roman"/>
                          <a:ea typeface="Times New Roman"/>
                        </a:rPr>
                        <a:t>4. MS Excel 2007.</a:t>
                      </a:r>
                      <a:endParaRPr lang="en-US" sz="4400" b="1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4534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 smtClean="0">
                          <a:latin typeface="Times New Roman"/>
                          <a:ea typeface="Times New Roman"/>
                        </a:rPr>
                        <a:t>5. MS Power Point 2007.</a:t>
                      </a:r>
                    </a:p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 smtClean="0">
                          <a:latin typeface="Times New Roman"/>
                          <a:ea typeface="Times New Roman"/>
                        </a:rPr>
                        <a:t>6.</a:t>
                      </a:r>
                      <a:r>
                        <a:rPr lang="en-US" sz="4400" b="1" baseline="0" dirty="0" smtClean="0">
                          <a:latin typeface="Times New Roman"/>
                          <a:ea typeface="Times New Roman"/>
                        </a:rPr>
                        <a:t> MS DOS.</a:t>
                      </a:r>
                    </a:p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baseline="0" dirty="0" smtClean="0">
                          <a:latin typeface="Times New Roman"/>
                          <a:ea typeface="Times New Roman"/>
                        </a:rPr>
                        <a:t>7. Internet.</a:t>
                      </a:r>
                      <a:endParaRPr lang="en-US" sz="4400" b="1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1036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 smtClean="0">
                          <a:latin typeface="Times New Roman"/>
                          <a:ea typeface="Times New Roman"/>
                        </a:rPr>
                        <a:t>8.</a:t>
                      </a:r>
                      <a:r>
                        <a:rPr lang="en-US" sz="4800" b="1" baseline="0" dirty="0" smtClean="0">
                          <a:latin typeface="Times New Roman"/>
                          <a:ea typeface="Times New Roman"/>
                        </a:rPr>
                        <a:t> Mobile Communications</a:t>
                      </a:r>
                      <a:endParaRPr lang="en-US" sz="4800" b="1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46031" y="1128681"/>
            <a:ext cx="7448652" cy="693747"/>
          </a:xfrm>
          <a:prstGeom prst="rect">
            <a:avLst/>
          </a:prstGeom>
          <a:solidFill>
            <a:schemeClr val="accent2">
              <a:lumMod val="40000"/>
              <a:lumOff val="60000"/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6031" y="1822428"/>
            <a:ext cx="7193061" cy="693747"/>
          </a:xfrm>
          <a:prstGeom prst="rect">
            <a:avLst/>
          </a:prstGeom>
          <a:solidFill>
            <a:schemeClr val="accent2">
              <a:lumMod val="40000"/>
              <a:lumOff val="60000"/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6031" y="2552688"/>
            <a:ext cx="7193061" cy="693747"/>
          </a:xfrm>
          <a:prstGeom prst="rect">
            <a:avLst/>
          </a:prstGeom>
          <a:solidFill>
            <a:schemeClr val="accent2">
              <a:lumMod val="40000"/>
              <a:lumOff val="60000"/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9518" y="3282948"/>
            <a:ext cx="7193061" cy="693747"/>
          </a:xfrm>
          <a:prstGeom prst="rect">
            <a:avLst/>
          </a:prstGeom>
          <a:solidFill>
            <a:schemeClr val="accent2">
              <a:lumMod val="40000"/>
              <a:lumOff val="60000"/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031" y="4013208"/>
            <a:ext cx="7193061" cy="693747"/>
          </a:xfrm>
          <a:prstGeom prst="rect">
            <a:avLst/>
          </a:prstGeom>
          <a:solidFill>
            <a:schemeClr val="accent2">
              <a:lumMod val="40000"/>
              <a:lumOff val="60000"/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9518" y="4670442"/>
            <a:ext cx="7193061" cy="693747"/>
          </a:xfrm>
          <a:prstGeom prst="rect">
            <a:avLst/>
          </a:prstGeom>
          <a:solidFill>
            <a:schemeClr val="accent2">
              <a:lumMod val="40000"/>
              <a:lumOff val="60000"/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6031" y="5327676"/>
            <a:ext cx="7193061" cy="693747"/>
          </a:xfrm>
          <a:prstGeom prst="rect">
            <a:avLst/>
          </a:prstGeom>
          <a:solidFill>
            <a:schemeClr val="accent2">
              <a:lumMod val="40000"/>
              <a:lumOff val="60000"/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6031" y="5984910"/>
            <a:ext cx="7375626" cy="693747"/>
          </a:xfrm>
          <a:prstGeom prst="rect">
            <a:avLst/>
          </a:prstGeom>
          <a:solidFill>
            <a:schemeClr val="accent2">
              <a:lumMod val="40000"/>
              <a:lumOff val="60000"/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ل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3" grpId="0" animBg="1"/>
      <p:bldP spid="1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9778" y="544473"/>
            <a:ext cx="67914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6000" b="1" dirty="0" smtClean="0"/>
              <a:t>Course References </a:t>
            </a:r>
            <a:endParaRPr lang="en-US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30238" y="2151045"/>
            <a:ext cx="74851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/>
            <a:r>
              <a:rPr lang="en-US" sz="6000" b="1" dirty="0" smtClean="0"/>
              <a:t>1- Text book. </a:t>
            </a:r>
            <a:r>
              <a:rPr lang="en-US" sz="6000" b="1" dirty="0" smtClean="0">
                <a:sym typeface="Wingdings" pitchFamily="2" charset="2"/>
              </a:rPr>
              <a:t> 50%</a:t>
            </a:r>
            <a:endParaRPr lang="en-US" sz="6000" b="1" dirty="0" smtClean="0"/>
          </a:p>
          <a:p>
            <a:pPr algn="just" rtl="0"/>
            <a:r>
              <a:rPr lang="en-US" sz="6000" b="1" dirty="0" smtClean="0"/>
              <a:t>2- Lecture. </a:t>
            </a:r>
            <a:r>
              <a:rPr lang="en-US" sz="6000" b="1" dirty="0" smtClean="0">
                <a:sym typeface="Wingdings" pitchFamily="2" charset="2"/>
              </a:rPr>
              <a:t> 30%</a:t>
            </a:r>
            <a:endParaRPr lang="en-US" sz="6000" b="1" dirty="0" smtClean="0"/>
          </a:p>
          <a:p>
            <a:pPr algn="just" rtl="0"/>
            <a:r>
              <a:rPr lang="en-US" sz="6000" b="1" dirty="0" smtClean="0"/>
              <a:t>3- Effort. </a:t>
            </a:r>
            <a:r>
              <a:rPr lang="en-US" sz="6000" b="1" dirty="0" smtClean="0">
                <a:sym typeface="Wingdings" pitchFamily="2" charset="2"/>
              </a:rPr>
              <a:t> 20%</a:t>
            </a:r>
            <a:endParaRPr lang="en-US" sz="6000" b="1" dirty="0"/>
          </a:p>
        </p:txBody>
      </p:sp>
      <p:sp>
        <p:nvSpPr>
          <p:cNvPr id="4" name="Rectangle 3"/>
          <p:cNvSpPr/>
          <p:nvPr/>
        </p:nvSpPr>
        <p:spPr>
          <a:xfrm>
            <a:off x="555570" y="2333610"/>
            <a:ext cx="7704243" cy="693747"/>
          </a:xfrm>
          <a:prstGeom prst="rect">
            <a:avLst/>
          </a:prstGeom>
          <a:solidFill>
            <a:schemeClr val="accent2">
              <a:lumMod val="40000"/>
              <a:lumOff val="60000"/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8596" y="3282948"/>
            <a:ext cx="7704243" cy="693747"/>
          </a:xfrm>
          <a:prstGeom prst="rect">
            <a:avLst/>
          </a:prstGeom>
          <a:solidFill>
            <a:schemeClr val="accent2">
              <a:lumMod val="40000"/>
              <a:lumOff val="60000"/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2083" y="4159260"/>
            <a:ext cx="7704243" cy="693747"/>
          </a:xfrm>
          <a:prstGeom prst="rect">
            <a:avLst/>
          </a:prstGeom>
          <a:solidFill>
            <a:schemeClr val="accent2">
              <a:lumMod val="40000"/>
              <a:lumOff val="60000"/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9732" y="2456892"/>
            <a:ext cx="528120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Thanks</a:t>
            </a:r>
            <a:endParaRPr lang="en-US" sz="9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تصميم افتراضي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728</TotalTime>
  <Words>98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تصميم افتراضي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hesham</dc:creator>
  <cp:lastModifiedBy>dell</cp:lastModifiedBy>
  <cp:revision>75</cp:revision>
  <cp:lastPrinted>1601-01-01T00:00:00Z</cp:lastPrinted>
  <dcterms:created xsi:type="dcterms:W3CDTF">1601-01-01T00:00:00Z</dcterms:created>
  <dcterms:modified xsi:type="dcterms:W3CDTF">2018-10-01T08:06:04Z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1025</vt:i4>
  </property>
</Properties>
</file>